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6" r:id="rId2"/>
    <p:sldId id="377" r:id="rId3"/>
    <p:sldId id="378" r:id="rId4"/>
    <p:sldId id="379" r:id="rId5"/>
    <p:sldId id="381" r:id="rId6"/>
    <p:sldId id="382" r:id="rId7"/>
    <p:sldId id="331" r:id="rId8"/>
    <p:sldId id="332" r:id="rId9"/>
    <p:sldId id="333" r:id="rId10"/>
    <p:sldId id="334" r:id="rId11"/>
    <p:sldId id="367" r:id="rId12"/>
    <p:sldId id="336" r:id="rId13"/>
    <p:sldId id="337" r:id="rId14"/>
    <p:sldId id="338" r:id="rId15"/>
    <p:sldId id="339" r:id="rId16"/>
    <p:sldId id="376" r:id="rId17"/>
    <p:sldId id="369" r:id="rId18"/>
    <p:sldId id="349" r:id="rId19"/>
    <p:sldId id="341" r:id="rId20"/>
    <p:sldId id="342" r:id="rId21"/>
    <p:sldId id="370" r:id="rId22"/>
    <p:sldId id="365" r:id="rId23"/>
    <p:sldId id="348" r:id="rId24"/>
    <p:sldId id="280" r:id="rId25"/>
    <p:sldId id="327" r:id="rId26"/>
    <p:sldId id="384" r:id="rId27"/>
    <p:sldId id="385" r:id="rId28"/>
    <p:sldId id="388" r:id="rId29"/>
    <p:sldId id="389" r:id="rId30"/>
    <p:sldId id="380" r:id="rId31"/>
    <p:sldId id="383" r:id="rId32"/>
    <p:sldId id="386" r:id="rId33"/>
    <p:sldId id="38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B04E3-FFC0-47BE-8A44-333B7F04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0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81A2B9-5FE5-41E4-BB3D-ABDB30B01A1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E056AC-801C-4B2E-8E3F-E058AC19AC8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u="sng" smtClean="0">
              <a:solidFill>
                <a:srgbClr val="00408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32F7D5-E99F-40A3-9A47-DD826DC2B2FC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Maintain speech rates at 140 words per minute or less.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E213A6-6C49-436E-A7F2-96466CFE0D4D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6FAB21-22E2-49B1-8388-138B592B6AF8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FC3C8B-96A9-45F8-B2C8-A8D9535FD0F6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B65F0A-107C-48F4-B48A-07B3E4D43ADA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1BF2D-8B33-413C-B49E-DDFC0DBAFC2C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68190A-99DB-42A0-9EBB-BFB154F9F398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33116-75EF-4779-A09F-5AB8F5B31AF6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877EF4-6CAC-4C73-86CB-E9170C575F37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16D8E1-9D19-4C2E-84C1-2A32A40AEF7D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CFE414-D493-4F63-89CA-46548BC6E7E4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6C7630-B7C9-4584-A5E1-679A9690C43A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071D38-6C75-461F-8C36-B3C4A1CA61BB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7D316-8350-4AAA-92AC-9A9193398774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Alan Welford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C64535-7C17-4B6F-B6E5-4728553E82C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79CB8E-5757-4296-ADF1-8552E87E99A2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1CF813-4CFC-42F3-8F37-74FE5A83F960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A21AFF-5DD6-4B0B-96BE-1609260AE6E0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5ADD-4E94-4D8B-8E58-2AB254279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40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0F6A-CE99-4F4D-BE5C-C6EF3174A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8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3469-5150-445C-B6EC-CD1A500D0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2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3331-ACC5-4DE2-8D7B-4D03577A0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2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C634-EA29-460B-94FC-9A283DC36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28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0E22-1804-4BE4-943B-796D6C83C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744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4C1D-4DA6-B743-8B93-12979FBFD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6123" y="1166946"/>
            <a:ext cx="8028571" cy="209876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7500"/>
              </a:lnSpc>
              <a:spcBef>
                <a:spcPts val="0"/>
              </a:spcBef>
              <a:buFontTx/>
              <a:buNone/>
              <a:defRPr sz="8000" b="1" baseline="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4500" b="1">
                <a:solidFill>
                  <a:srgbClr val="FFFF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8865" y="3265711"/>
            <a:ext cx="8035829" cy="1224530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8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31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8866" y="3831770"/>
            <a:ext cx="8035828" cy="845061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28866" y="4305496"/>
            <a:ext cx="8035828" cy="1177893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spcBef>
                <a:spcPts val="0"/>
              </a:spcBef>
              <a:buFontTx/>
              <a:buNone/>
              <a:defRPr sz="2100" b="1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2pPr>
            <a:lvl3pPr marL="914287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3pPr>
            <a:lvl4pPr marL="1371431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4pPr>
            <a:lvl5pPr marL="1828575" indent="0">
              <a:buFontTx/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28866" y="5922219"/>
            <a:ext cx="3130361" cy="437515"/>
          </a:xfrm>
          <a:prstGeom prst="rect">
            <a:avLst/>
          </a:prstGeom>
        </p:spPr>
        <p:txBody>
          <a:bodyPr vert="horz" lIns="91429" tIns="45715" rIns="91429" bIns="45715"/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4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2pPr>
            <a:lvl3pPr marL="914287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3pPr>
            <a:lvl4pPr marL="1371431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4pPr>
            <a:lvl5pPr marL="1828575" indent="0">
              <a:buFontTx/>
              <a:buNone/>
              <a:defRPr sz="2000" b="1" i="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43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FF76-96F1-46F6-A616-20489D78D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58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D374-E4A5-4CA0-A14B-442DF3B67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0BE2-C173-4851-9DFA-CD88BF75E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15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849D-3BC6-4899-BF97-61BDC260B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78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65A0-4CCB-45AA-80B2-D10AB533E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9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34B0-2362-44EB-89E0-4D8413D11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0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AF7A-E9C0-479D-8813-0EA0D00A9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EEE8-6AAD-43AF-AC86-8F1E4BFCB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1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EA60347-8E83-4E53-8473-1B1DCC383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pubs/staffpubs/od/ocpl/agingchecklis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chwerha@ohio.ed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chwerha@ohio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Ergonomics and the Aging Workforce: Ergonomics to Retain and Manage Your Aging Workforce</a:t>
            </a:r>
            <a:endParaRPr lang="en-US" alt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67818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Diana </a:t>
            </a:r>
            <a:r>
              <a:rPr lang="en-US" altLang="en-US" sz="2400" b="1" dirty="0" err="1" smtClean="0"/>
              <a:t>Schwerha</a:t>
            </a:r>
            <a:r>
              <a:rPr lang="en-US" altLang="en-US" sz="2400" b="1" dirty="0" smtClean="0"/>
              <a:t>, PhD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Russ College of Engineering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Ohio University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Lake County Safety Council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February 17, 2017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064250"/>
            <a:ext cx="23574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64250"/>
            <a:ext cx="17764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Consider older adults’ vision as noisier—we must boost the signal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2625" cy="4333875"/>
          </a:xfrm>
        </p:spPr>
        <p:txBody>
          <a:bodyPr/>
          <a:lstStyle/>
          <a:p>
            <a:pPr eaLnBrk="1" hangingPunct="1"/>
            <a:r>
              <a:rPr lang="en-US" altLang="en-US" smtClean="0"/>
              <a:t>Increase the </a:t>
            </a:r>
            <a:r>
              <a:rPr lang="en-US" altLang="en-US" sz="1900" smtClean="0"/>
              <a:t>size</a:t>
            </a:r>
            <a:r>
              <a:rPr lang="en-US" altLang="en-US" smtClean="0"/>
              <a:t> of the font</a:t>
            </a:r>
          </a:p>
          <a:p>
            <a:pPr eaLnBrk="1" hangingPunct="1"/>
            <a:r>
              <a:rPr lang="en-US" altLang="en-US" smtClean="0"/>
              <a:t>Ensure </a:t>
            </a:r>
            <a:r>
              <a:rPr lang="en-US" altLang="en-US" smtClean="0">
                <a:solidFill>
                  <a:schemeClr val="accent2"/>
                </a:solidFill>
              </a:rPr>
              <a:t>enough</a:t>
            </a:r>
            <a:r>
              <a:rPr lang="en-US" altLang="en-US" smtClean="0"/>
              <a:t> contrast</a:t>
            </a:r>
          </a:p>
          <a:p>
            <a:pPr eaLnBrk="1" hangingPunct="1"/>
            <a:r>
              <a:rPr lang="en-US" altLang="en-US" smtClean="0"/>
              <a:t>Use sans serif font</a:t>
            </a:r>
          </a:p>
          <a:p>
            <a:pPr eaLnBrk="1" hangingPunct="1"/>
            <a:r>
              <a:rPr lang="en-US" altLang="en-US" smtClean="0"/>
              <a:t>Allow users to change font size with browser software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5257800"/>
            <a:ext cx="27432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cs typeface="Arial" charset="0"/>
              </a:rPr>
              <a:t>Avoid blue on grey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Improve individuals’ interaction with computer interfaces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Guidelines for designing web pages for older adults:</a:t>
            </a:r>
          </a:p>
          <a:p>
            <a:pPr eaLnBrk="1" hangingPunct="1"/>
            <a:r>
              <a:rPr lang="en-US" altLang="en-US" dirty="0" smtClean="0"/>
              <a:t>Making your Website Senior Friendly</a:t>
            </a:r>
          </a:p>
          <a:p>
            <a:pPr eaLnBrk="1" hangingPunct="1"/>
            <a:r>
              <a:rPr lang="en-US" altLang="en-US" dirty="0" smtClean="0"/>
              <a:t>Font size, contrast, organization, mental models, menu levels</a:t>
            </a:r>
          </a:p>
          <a:p>
            <a:pPr eaLnBrk="1" hangingPunct="1"/>
            <a:r>
              <a:rPr lang="en-US" altLang="en-US" dirty="0" smtClean="0">
                <a:hlinkClick r:id="rId3"/>
              </a:rPr>
              <a:t>http://www.nlm.nih.gov/pubs/staffpubs/od/ocpl/agingchecklist.html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Safety glasses</a:t>
            </a:r>
          </a:p>
        </p:txBody>
      </p:sp>
      <p:pic>
        <p:nvPicPr>
          <p:cNvPr id="9219" name="Picture 3" descr="bifocal safety g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150"/>
            <a:ext cx="3886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lear-Bifocal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41500"/>
            <a:ext cx="4648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5334000"/>
            <a:ext cx="815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cs typeface="Arial" charset="0"/>
              </a:rPr>
              <a:t>http://www.amazon.com/Bifocal-Safety-Glasses-Yellow-Lens/dp/B000CCD8VY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cs typeface="Arial" charset="0"/>
              </a:rPr>
              <a:t>http://www.phillips-safety.com/Bifocal-Safety-Glasses/Index.htm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Glare Film</a:t>
            </a:r>
          </a:p>
        </p:txBody>
      </p:sp>
      <p:pic>
        <p:nvPicPr>
          <p:cNvPr id="10243" name="Picture 3" descr="Foyer Film Bef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425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oyer Film Af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2400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5000" y="5334000"/>
            <a:ext cx="485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charset="0"/>
              </a:rPr>
              <a:t>http://www.tropictint.net/residential.html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cs typeface="Arial" charset="0"/>
              </a:rPr>
              <a:t>http://www.hotspottinting.com/resbenefits.htm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Text Magnifiers or increase font size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7526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7963"/>
            <a:ext cx="7326313" cy="11636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Hearing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38200" y="1981200"/>
            <a:ext cx="7239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Verdana" pitchFamily="34" charset="0"/>
              </a:rPr>
              <a:t>Age-related and noise induced</a:t>
            </a:r>
          </a:p>
          <a:p>
            <a:pPr eaLnBrk="1" hangingPunct="1"/>
            <a:r>
              <a:rPr lang="en-US" altLang="en-US" sz="2600" dirty="0">
                <a:latin typeface="Verdana" pitchFamily="34" charset="0"/>
              </a:rPr>
              <a:t>Men often lose ability to hear high frequency sounds </a:t>
            </a:r>
            <a:r>
              <a:rPr lang="en-US" altLang="en-US" sz="2200" dirty="0">
                <a:latin typeface="Verdana" pitchFamily="34" charset="0"/>
              </a:rPr>
              <a:t>(above 4000 Hz)</a:t>
            </a:r>
            <a:endParaRPr lang="en-US" altLang="en-US" sz="2600" dirty="0">
              <a:latin typeface="Verdana" pitchFamily="34" charset="0"/>
            </a:endParaRPr>
          </a:p>
          <a:p>
            <a:pPr eaLnBrk="1" hangingPunct="1"/>
            <a:r>
              <a:rPr lang="en-US" altLang="en-US" sz="2600" dirty="0">
                <a:latin typeface="Verdana" pitchFamily="34" charset="0"/>
              </a:rPr>
              <a:t>Noise induced hearing loss increases the </a:t>
            </a:r>
            <a:r>
              <a:rPr lang="en-US" altLang="en-US" sz="2600" dirty="0" smtClean="0">
                <a:latin typeface="Verdana" pitchFamily="34" charset="0"/>
              </a:rPr>
              <a:t>problem</a:t>
            </a:r>
          </a:p>
          <a:p>
            <a:pPr eaLnBrk="1" hangingPunct="1"/>
            <a:r>
              <a:rPr lang="en-US" altLang="en-US" sz="2600" dirty="0" smtClean="0">
                <a:latin typeface="Verdana" pitchFamily="34" charset="0"/>
              </a:rPr>
              <a:t>Additional challenges with background noise</a:t>
            </a:r>
            <a:endParaRPr lang="en-US" altLang="en-US" sz="2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477962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Increase perception and understanding of auditory signals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930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Allow users to change volume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Use frequencies below 4000 Hz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warning signals, use 500 to 2000 Hz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Use redundant signals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Minimize background noise (or at least understand where it is and how it affects performance)</a:t>
            </a:r>
          </a:p>
        </p:txBody>
      </p:sp>
    </p:spTree>
    <p:extLst>
      <p:ext uri="{BB962C8B-B14F-4D97-AF65-F5344CB8AC3E}">
        <p14:creationId xmlns:p14="http://schemas.microsoft.com/office/powerpoint/2010/main" val="15259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NIOSH Hearing Simulator</a:t>
            </a:r>
          </a:p>
        </p:txBody>
      </p:sp>
      <p:pic>
        <p:nvPicPr>
          <p:cNvPr id="15363" name="Picture 3" descr="hearing sim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960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47800" y="57150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cs typeface="Arial" charset="0"/>
              </a:rPr>
              <a:t>http://www.cdc.gov/niosh/mining/products/product47.htm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 scheduling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334000" cy="4225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Determine if flexible work schedules are possible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See what proportion of workers would stay if given options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Job Rotation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Watch for changing shifts (difficult as we age!)</a:t>
            </a:r>
          </a:p>
        </p:txBody>
      </p:sp>
      <p:pic>
        <p:nvPicPr>
          <p:cNvPr id="16388" name="Picture 4" descr="MCj041092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335213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Movement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0238"/>
            <a:ext cx="8001000" cy="251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Verdana" pitchFamily="34" charset="0"/>
              </a:rPr>
              <a:t>Muscle mass decreases start around age 20 and continue throughout one’s lifetime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Verdana" pitchFamily="34" charset="0"/>
              </a:rPr>
              <a:t>Reaction times slow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Verdana" pitchFamily="34" charset="0"/>
              </a:rPr>
              <a:t>Slips and falls can be a bigger risk for older workers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Verdana" pitchFamily="34" charset="0"/>
              </a:rPr>
              <a:t>Workers may adopt compensatory actions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3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7315200" cy="137318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a typeface="ＭＳ Ｐゴシック" pitchFamily="-60" charset="-128"/>
                <a:cs typeface="Arial" charset="0"/>
              </a:rPr>
              <a:t>Losses in muscle mass and strength can be partially overcome or delayed by regular weight-bearing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b="16974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6520C903-1D94-2140-B618-76956CF6CD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98236" y="5367289"/>
            <a:ext cx="8028571" cy="1354186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Things are changing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Lower Back Pain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38258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 affect up to 80% of people during their lifetime</a:t>
            </a:r>
          </a:p>
          <a:p>
            <a:pPr eaLnBrk="1" hangingPunct="1"/>
            <a:r>
              <a:rPr lang="en-US" altLang="en-US" dirty="0" smtClean="0"/>
              <a:t>Back injuries have high recurrence rates ranging from 40-70% </a:t>
            </a:r>
          </a:p>
          <a:p>
            <a:pPr eaLnBrk="1" hangingPunct="1"/>
            <a:r>
              <a:rPr lang="en-US" altLang="en-US" dirty="0" smtClean="0"/>
              <a:t>Back injuries can result for a variety of </a:t>
            </a:r>
            <a:r>
              <a:rPr lang="en-US" altLang="en-US" dirty="0" smtClean="0"/>
              <a:t>reasons</a:t>
            </a:r>
          </a:p>
          <a:p>
            <a:pPr eaLnBrk="1" hangingPunct="1"/>
            <a:r>
              <a:rPr lang="en-US" altLang="en-US" dirty="0" smtClean="0"/>
              <a:t>Back injuries are expensive and have a high social cost (but you already know this!)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latin typeface="Verdana" pitchFamily="34" charset="0"/>
              </a:rPr>
              <a:t>Rely on good design for lifting tasks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Verdana" pitchFamily="34" charset="0"/>
              </a:rPr>
              <a:t>Heavy lifting jobs should be evaluated for all ages of workers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Verdana" pitchFamily="34" charset="0"/>
              </a:rPr>
              <a:t>Mechanical assists should be used to help all ages of workers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Verdana" pitchFamily="34" charset="0"/>
              </a:rPr>
              <a:t>If you can’t minimize weight, make it too heavy to lift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Verdana" pitchFamily="34" charset="0"/>
              </a:rPr>
              <a:t>Ask suppliers for boxes with better coupling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latin typeface="Verdana" pitchFamily="34" charset="0"/>
              </a:rPr>
              <a:t>Don’t give the heavy lifting to the younger people!!!!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>
                <a:latin typeface="Verdana" pitchFamily="34" charset="0"/>
              </a:rPr>
              <a:t>Risk of injury with inexperience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>
                <a:latin typeface="Verdana" pitchFamily="34" charset="0"/>
              </a:rPr>
              <a:t>Younger workers today are tomorrow’s older workers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Hand Tools and Grip Strength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Preventive maintenance will reduce forces needed</a:t>
            </a:r>
          </a:p>
          <a:p>
            <a:pPr eaLnBrk="1" hangingPunct="1"/>
            <a:r>
              <a:rPr lang="en-US" altLang="en-US" smtClean="0"/>
              <a:t>Changes in grip strength could be a sign of an injury</a:t>
            </a:r>
          </a:p>
          <a:p>
            <a:pPr eaLnBrk="1" hangingPunct="1"/>
            <a:r>
              <a:rPr lang="en-US" altLang="en-US" smtClean="0"/>
              <a:t>Job rotation so that different muscle groups are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Identify risks for slips, trips, and falls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</a:rPr>
              <a:t>Locate transition areas (going from light to dark, or from dry to wet) involve higher risks for falls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</a:rPr>
              <a:t>Because workers change their gait according to environmental conditions, warning signs can be valuable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</a:rPr>
              <a:t>Investigate safety footwear (tread and additional friction devices)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</a:rPr>
              <a:t>Investigate alternate walkways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Aerobic capacity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Older workers tend to lose aerobic capacity before strength</a:t>
            </a:r>
          </a:p>
          <a:p>
            <a:pPr eaLnBrk="1" hangingPunct="1"/>
            <a:r>
              <a:rPr lang="en-US" altLang="en-US" smtClean="0"/>
              <a:t>Aging workers may have complications due to multiple conditions (obesity, high blood pressure)</a:t>
            </a:r>
          </a:p>
          <a:p>
            <a:pPr eaLnBrk="1" hangingPunct="1"/>
            <a:r>
              <a:rPr lang="en-US" altLang="en-US" smtClean="0"/>
              <a:t>Especially important with heat stress</a:t>
            </a:r>
          </a:p>
          <a:p>
            <a:pPr eaLnBrk="1" hangingPunct="1"/>
            <a:r>
              <a:rPr lang="en-US" altLang="en-US" smtClean="0"/>
              <a:t>Wellness programs may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Job Design and Fatigue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our preliminary research findings, at least half respondents stated that they are both mentally and physically tired by the end of the day</a:t>
            </a:r>
          </a:p>
          <a:p>
            <a:pPr eaLnBrk="1" hangingPunct="1"/>
            <a:r>
              <a:rPr lang="en-US" altLang="en-US" smtClean="0"/>
              <a:t>Excess fatigue could lead to burnout</a:t>
            </a:r>
          </a:p>
          <a:p>
            <a:pPr eaLnBrk="1" hangingPunct="1"/>
            <a:r>
              <a:rPr lang="en-US" altLang="en-US" smtClean="0"/>
              <a:t>Burnout is a retention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Transfer</a:t>
            </a:r>
            <a:endParaRPr lang="en-US" dirty="0"/>
          </a:p>
        </p:txBody>
      </p:sp>
      <p:pic>
        <p:nvPicPr>
          <p:cNvPr id="91142" name="Picture 6" descr="http://www.erikvermeulen.com/wp-content/uploads/2013/02/iceberg-princi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40" y="1524000"/>
            <a:ext cx="4165059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782762"/>
          </a:xfrm>
        </p:spPr>
        <p:txBody>
          <a:bodyPr/>
          <a:lstStyle/>
          <a:p>
            <a:r>
              <a:rPr lang="en-US" dirty="0" smtClean="0"/>
              <a:t>Most companies are at risk for lack of good programs to ensure knowledge transfer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446338"/>
            <a:ext cx="8229600" cy="4411662"/>
          </a:xfrm>
        </p:spPr>
        <p:txBody>
          <a:bodyPr/>
          <a:lstStyle/>
          <a:p>
            <a:r>
              <a:rPr lang="en-US" dirty="0" smtClean="0"/>
              <a:t>Have you done a knowledge transfer audit?</a:t>
            </a:r>
          </a:p>
          <a:p>
            <a:r>
              <a:rPr lang="en-US" dirty="0" smtClean="0"/>
              <a:t>Do you know where your gaps are?</a:t>
            </a:r>
          </a:p>
          <a:p>
            <a:r>
              <a:rPr lang="en-US" dirty="0" smtClean="0"/>
              <a:t>What types of knowledge transfer programs do you have in place?</a:t>
            </a:r>
          </a:p>
          <a:p>
            <a:pPr lvl="1"/>
            <a:r>
              <a:rPr lang="en-US" dirty="0" smtClean="0"/>
              <a:t>Good work procedures, documentation?</a:t>
            </a:r>
          </a:p>
          <a:p>
            <a:pPr lvl="1"/>
            <a:r>
              <a:rPr lang="en-US" dirty="0" smtClean="0"/>
              <a:t>Mentoring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Or none, all knowledge is tribal…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and Near Miss Audit</a:t>
            </a:r>
          </a:p>
          <a:p>
            <a:pPr lvl="1"/>
            <a:r>
              <a:rPr lang="en-US" dirty="0" smtClean="0"/>
              <a:t>Where are your injuries or near misses occurring?</a:t>
            </a:r>
          </a:p>
          <a:p>
            <a:pPr lvl="1"/>
            <a:r>
              <a:rPr lang="en-US" dirty="0" smtClean="0"/>
              <a:t>In which age groups?</a:t>
            </a:r>
          </a:p>
          <a:p>
            <a:pPr lvl="1"/>
            <a:r>
              <a:rPr lang="en-US" dirty="0" smtClean="0"/>
              <a:t>In which tenure?</a:t>
            </a:r>
          </a:p>
          <a:p>
            <a:r>
              <a:rPr lang="en-US" dirty="0" smtClean="0"/>
              <a:t>Safety Involvement</a:t>
            </a:r>
          </a:p>
          <a:p>
            <a:pPr lvl="1"/>
            <a:r>
              <a:rPr lang="en-US" dirty="0" smtClean="0"/>
              <a:t>Safety teams, Age-diverse?  Experience diverse?</a:t>
            </a:r>
          </a:p>
          <a:p>
            <a:r>
              <a:rPr lang="en-US" dirty="0" smtClean="0"/>
              <a:t>Consider the work environment holistically</a:t>
            </a:r>
          </a:p>
          <a:p>
            <a:pPr lvl="1"/>
            <a:r>
              <a:rPr lang="en-US" dirty="0" smtClean="0"/>
              <a:t>Safety integrated with process improvement</a:t>
            </a:r>
          </a:p>
          <a:p>
            <a:pPr lvl="1"/>
            <a:r>
              <a:rPr lang="en-US" dirty="0" smtClean="0"/>
              <a:t>Team involvement</a:t>
            </a:r>
          </a:p>
          <a:p>
            <a:pPr marL="3444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4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will you have individuals retiring?</a:t>
            </a:r>
          </a:p>
          <a:p>
            <a:pPr lvl="1"/>
            <a:r>
              <a:rPr lang="en-US" dirty="0" smtClean="0"/>
              <a:t>Succession planning audit?</a:t>
            </a:r>
          </a:p>
          <a:p>
            <a:r>
              <a:rPr lang="en-US" dirty="0" smtClean="0"/>
              <a:t>Where are your gaps in knowledge transfer?</a:t>
            </a:r>
          </a:p>
          <a:p>
            <a:pPr lvl="1"/>
            <a:r>
              <a:rPr lang="en-US" dirty="0" smtClean="0"/>
              <a:t>Utilize process improvement techniques to get age-diverse groups working together (e.g., lean tools)</a:t>
            </a:r>
          </a:p>
          <a:p>
            <a:r>
              <a:rPr lang="en-US" dirty="0" smtClean="0"/>
              <a:t>Try new things and reward effort!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3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Continuum of worker abilities</a:t>
            </a:r>
          </a:p>
          <a:p>
            <a:r>
              <a:rPr lang="en-US" dirty="0" smtClean="0"/>
              <a:t>Knowledge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Next Steps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NIOSH</a:t>
            </a:r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002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 Boston Center for Aging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782762"/>
          </a:xfrm>
        </p:spPr>
        <p:txBody>
          <a:bodyPr/>
          <a:lstStyle/>
          <a:p>
            <a:r>
              <a:rPr lang="en-US" dirty="0" smtClean="0"/>
              <a:t>Resources:  Ohio University Training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1662"/>
          </a:xfrm>
        </p:spPr>
        <p:txBody>
          <a:bodyPr/>
          <a:lstStyle/>
          <a:p>
            <a:r>
              <a:rPr lang="en-US" dirty="0" smtClean="0"/>
              <a:t>Aging and Ergonomics Online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Will be available Summer 2017</a:t>
            </a:r>
          </a:p>
          <a:p>
            <a:pPr lvl="1"/>
            <a:r>
              <a:rPr lang="en-US" dirty="0" smtClean="0"/>
              <a:t>Looking for reviewers</a:t>
            </a:r>
          </a:p>
          <a:p>
            <a:pPr lvl="1"/>
            <a:r>
              <a:rPr lang="en-US" dirty="0" smtClean="0"/>
              <a:t>Will have assessments and hoping to be able to give CEU</a:t>
            </a:r>
          </a:p>
          <a:p>
            <a:pPr lvl="1"/>
            <a:r>
              <a:rPr lang="en-US" dirty="0" smtClean="0"/>
              <a:t>Contact me at </a:t>
            </a:r>
            <a:r>
              <a:rPr lang="en-US" dirty="0" smtClean="0">
                <a:hlinkClick r:id="rId2"/>
              </a:rPr>
              <a:t>schwerha@ohio.edu</a:t>
            </a:r>
            <a:r>
              <a:rPr lang="en-US" dirty="0" smtClean="0"/>
              <a:t> for more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Integrating Safety with Process Improvement</a:t>
            </a:r>
          </a:p>
          <a:p>
            <a:pPr lvl="1"/>
            <a:r>
              <a:rPr lang="en-US" dirty="0" smtClean="0"/>
              <a:t>Available after June 1, 2017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Diana J. </a:t>
            </a:r>
            <a:r>
              <a:rPr lang="en-US" dirty="0" err="1" smtClean="0"/>
              <a:t>Schwerha</a:t>
            </a:r>
            <a:r>
              <a:rPr lang="en-US" dirty="0" smtClean="0"/>
              <a:t>, PhD</a:t>
            </a:r>
          </a:p>
          <a:p>
            <a:r>
              <a:rPr lang="en-US" dirty="0" smtClean="0">
                <a:hlinkClick r:id="rId2"/>
              </a:rPr>
              <a:t>schwerha@ohio.edu</a:t>
            </a:r>
            <a:endParaRPr lang="en-US" dirty="0" smtClean="0"/>
          </a:p>
          <a:p>
            <a:r>
              <a:rPr lang="en-US" dirty="0" smtClean="0"/>
              <a:t>740.593.1577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5488756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7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7423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ncidence rate and median days away from work for nonfatal occupational injuries and illnesses involving days away from work, by age,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988"/>
            <a:ext cx="6362700" cy="64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your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Workers may be likely to work longer</a:t>
            </a:r>
          </a:p>
          <a:p>
            <a:r>
              <a:rPr lang="en-US" dirty="0" smtClean="0"/>
              <a:t>Type of work and retirement benefits are significant factors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when a person retires</a:t>
            </a:r>
          </a:p>
          <a:p>
            <a:r>
              <a:rPr lang="en-US" dirty="0" smtClean="0"/>
              <a:t>Older workers may change jobs, so you may have a new employee who is older</a:t>
            </a:r>
          </a:p>
          <a:p>
            <a:r>
              <a:rPr lang="en-US" dirty="0" smtClean="0"/>
              <a:t>Because older workers tend to be off more when injured, prevention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what areas do normal </a:t>
            </a:r>
            <a:br>
              <a:rPr lang="en-US" altLang="en-US" smtClean="0"/>
            </a:br>
            <a:r>
              <a:rPr lang="en-US" altLang="en-US" smtClean="0"/>
              <a:t>age-related changes occur?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Physical</a:t>
            </a:r>
          </a:p>
          <a:p>
            <a:pPr lvl="1" eaLnBrk="1" hangingPunct="1"/>
            <a:r>
              <a:rPr lang="en-US" altLang="en-US" smtClean="0"/>
              <a:t>Vision, hearing, work physiology, lifting, cold stress, reaction time, falls</a:t>
            </a:r>
          </a:p>
          <a:p>
            <a:pPr eaLnBrk="1" hangingPunct="1"/>
            <a:r>
              <a:rPr lang="en-US" altLang="en-US" smtClean="0"/>
              <a:t>Cognitive</a:t>
            </a:r>
          </a:p>
          <a:p>
            <a:pPr lvl="1" eaLnBrk="1" hangingPunct="1"/>
            <a:r>
              <a:rPr lang="en-US" altLang="en-US" smtClean="0"/>
              <a:t>Stress, working memory, distraction, divided attention 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124200" y="4648200"/>
            <a:ext cx="30480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 tasks to match demands with worker abilities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2590800"/>
          <a:ext cx="3686175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hart" r:id="rId4" imgW="3686251" imgH="2657551" progId="Excel.Chart.8">
                  <p:embed/>
                </p:oleObj>
              </mc:Choice>
              <mc:Fallback>
                <p:oleObj name="Chart" r:id="rId4" imgW="3686251" imgH="265755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3686175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4413" y="2595563"/>
          <a:ext cx="3686175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hart" r:id="rId6" imgW="3686251" imgH="2657551" progId="Excel.Chart.8">
                  <p:embed/>
                </p:oleObj>
              </mc:Choice>
              <mc:Fallback>
                <p:oleObj name="Chart" r:id="rId6" imgW="3686251" imgH="26575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2595563"/>
                        <a:ext cx="3686175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3434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22238"/>
            <a:ext cx="7181850" cy="1295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Vision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38200" y="1371600"/>
            <a:ext cx="5410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00">
                <a:latin typeface="Verdana" pitchFamily="34" charset="0"/>
              </a:rPr>
              <a:t>Many people over 40, can’t bring close objects into focus (safety glasses)</a:t>
            </a:r>
          </a:p>
          <a:p>
            <a:pPr eaLnBrk="1" hangingPunct="1"/>
            <a:r>
              <a:rPr lang="en-US" altLang="en-US" sz="2600">
                <a:latin typeface="Verdana" pitchFamily="34" charset="0"/>
              </a:rPr>
              <a:t>Adapting to the dark is more difficult</a:t>
            </a:r>
          </a:p>
          <a:p>
            <a:pPr eaLnBrk="1" hangingPunct="1"/>
            <a:r>
              <a:rPr lang="en-US" altLang="en-US" sz="2600">
                <a:latin typeface="Verdana" pitchFamily="34" charset="0"/>
              </a:rPr>
              <a:t>Peripheral vision decreases</a:t>
            </a:r>
          </a:p>
          <a:p>
            <a:pPr eaLnBrk="1" hangingPunct="1"/>
            <a:r>
              <a:rPr lang="en-US" altLang="en-US" sz="2600">
                <a:latin typeface="Verdana" pitchFamily="34" charset="0"/>
              </a:rPr>
              <a:t>Decreased transmission of light</a:t>
            </a:r>
          </a:p>
          <a:p>
            <a:pPr eaLnBrk="1" hangingPunct="1"/>
            <a:r>
              <a:rPr lang="en-US" altLang="en-US" sz="2600">
                <a:latin typeface="Verdana" pitchFamily="34" charset="0"/>
              </a:rPr>
              <a:t>Increased problems with glare</a:t>
            </a:r>
          </a:p>
          <a:p>
            <a:pPr eaLnBrk="1" hangingPunct="1"/>
            <a:endParaRPr lang="en-US" altLang="en-US" sz="2600">
              <a:latin typeface="Verdana" pitchFamily="34" charset="0"/>
            </a:endParaRPr>
          </a:p>
        </p:txBody>
      </p:sp>
      <p:pic>
        <p:nvPicPr>
          <p:cNvPr id="6148" name="Picture 4" descr="j00900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7150" y="2260600"/>
            <a:ext cx="2155825" cy="296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420</TotalTime>
  <Words>979</Words>
  <Application>Microsoft Office PowerPoint</Application>
  <PresentationFormat>On-screen Show (4:3)</PresentationFormat>
  <Paragraphs>167</Paragraphs>
  <Slides>33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Network</vt:lpstr>
      <vt:lpstr>Chart</vt:lpstr>
      <vt:lpstr>Ergonomics and the Aging Workforce: Ergonomics to Retain and Manage Your Aging Workforce</vt:lpstr>
      <vt:lpstr>PowerPoint Presentation</vt:lpstr>
      <vt:lpstr>Today’s Talk</vt:lpstr>
      <vt:lpstr>Demographics</vt:lpstr>
      <vt:lpstr>PowerPoint Presentation</vt:lpstr>
      <vt:lpstr>At your workplace</vt:lpstr>
      <vt:lpstr>In what areas do normal  age-related changes occur?</vt:lpstr>
      <vt:lpstr>Design tasks to match demands with worker abilities</vt:lpstr>
      <vt:lpstr>Vision</vt:lpstr>
      <vt:lpstr>Consider older adults’ vision as noisier—we must boost the signal</vt:lpstr>
      <vt:lpstr>Improve individuals’ interaction with computer interfaces</vt:lpstr>
      <vt:lpstr>Safety glasses</vt:lpstr>
      <vt:lpstr>Glare Film</vt:lpstr>
      <vt:lpstr>Text Magnifiers or increase font size</vt:lpstr>
      <vt:lpstr>Hearing</vt:lpstr>
      <vt:lpstr>Increase perception and understanding of auditory signals</vt:lpstr>
      <vt:lpstr>NIOSH Hearing Simulator</vt:lpstr>
      <vt:lpstr>Work scheduling</vt:lpstr>
      <vt:lpstr>Movement</vt:lpstr>
      <vt:lpstr>Lower Back Pain</vt:lpstr>
      <vt:lpstr>Rely on good design for lifting tasks</vt:lpstr>
      <vt:lpstr>Hand Tools and Grip Strength</vt:lpstr>
      <vt:lpstr>Identify risks for slips, trips, and falls</vt:lpstr>
      <vt:lpstr>Aerobic capacity </vt:lpstr>
      <vt:lpstr>Job Design and Fatigue</vt:lpstr>
      <vt:lpstr>Knowledge Transfer</vt:lpstr>
      <vt:lpstr>Most companies are at risk for lack of good programs to ensure knowledge transfer</vt:lpstr>
      <vt:lpstr>Next Steps: Things to Consider</vt:lpstr>
      <vt:lpstr>Things to consider</vt:lpstr>
      <vt:lpstr>Resources: NIOSH</vt:lpstr>
      <vt:lpstr>Resources:  Boston Center for Aging and Work</vt:lpstr>
      <vt:lpstr>Resources:  Ohio University Training Modules</vt:lpstr>
      <vt:lpstr>Questions?</vt:lpstr>
    </vt:vector>
  </TitlesOfParts>
  <Company>Ohio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Aging Autoworker</dc:title>
  <dc:creator>Diana Schwerha</dc:creator>
  <cp:lastModifiedBy>Diana Schwerha</cp:lastModifiedBy>
  <cp:revision>43</cp:revision>
  <dcterms:created xsi:type="dcterms:W3CDTF">2009-06-19T12:38:59Z</dcterms:created>
  <dcterms:modified xsi:type="dcterms:W3CDTF">2017-02-17T00:51:30Z</dcterms:modified>
</cp:coreProperties>
</file>